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charts/style1.xml" ContentType="application/vnd.ms-office.chartstyl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olors1.xml" ContentType="application/vnd.ms-office.chartcolorstyle+xml"/>
  <Override PartName="/ppt/slideLayouts/slideLayout10.xml" ContentType="application/vnd.openxmlformats-officedocument.presentationml.slideLayout+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9" r:id="rId3"/>
    <p:sldId id="265" r:id="rId4"/>
    <p:sldId id="260" r:id="rId5"/>
    <p:sldId id="257" r:id="rId6"/>
    <p:sldId id="258" r:id="rId7"/>
    <p:sldId id="261" r:id="rId8"/>
    <p:sldId id="262" r:id="rId9"/>
    <p:sldId id="264" r:id="rId10"/>
    <p:sldId id="267" r:id="rId11"/>
    <p:sldId id="268" r:id="rId12"/>
    <p:sldId id="269"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60"/>
  </p:normalViewPr>
  <p:slideViewPr>
    <p:cSldViewPr snapToGrid="0">
      <p:cViewPr varScale="1">
        <p:scale>
          <a:sx n="88" d="100"/>
          <a:sy n="88" d="100"/>
        </p:scale>
        <p:origin x="-408" y="-8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ru-RU"/>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baseline="0" dirty="0">
                <a:effectLst/>
              </a:rPr>
              <a:t>Types of electricity generation </a:t>
            </a:r>
            <a:endParaRPr lang="ru-RU" dirty="0"/>
          </a:p>
        </c:rich>
      </c:tx>
      <c:layout/>
      <c:spPr>
        <a:noFill/>
        <a:ln>
          <a:noFill/>
        </a:ln>
        <a:effectLst/>
      </c:spPr>
    </c:title>
    <c:plotArea>
      <c:layout/>
      <c:barChart>
        <c:barDir val="col"/>
        <c:grouping val="clustered"/>
        <c:ser>
          <c:idx val="0"/>
          <c:order val="0"/>
          <c:tx>
            <c:strRef>
              <c:f>Лист1!$B$1</c:f>
              <c:strCache>
                <c:ptCount val="1"/>
                <c:pt idx="0">
                  <c:v>Thermal</c:v>
                </c:pt>
              </c:strCache>
            </c:strRef>
          </c:tx>
          <c:spPr>
            <a:solidFill>
              <a:schemeClr val="accent1"/>
            </a:solidFill>
            <a:ln>
              <a:noFill/>
            </a:ln>
            <a:effectLst/>
          </c:spPr>
          <c:cat>
            <c:strRef>
              <c:f>Лист1!$A$2</c:f>
              <c:strCache>
                <c:ptCount val="1"/>
                <c:pt idx="0">
                  <c:v>Категория 1</c:v>
                </c:pt>
              </c:strCache>
            </c:strRef>
          </c:cat>
          <c:val>
            <c:numRef>
              <c:f>Лист1!$B$2</c:f>
              <c:numCache>
                <c:formatCode>0.00%</c:formatCode>
                <c:ptCount val="1"/>
                <c:pt idx="0">
                  <c:v>0.5655</c:v>
                </c:pt>
              </c:numCache>
            </c:numRef>
          </c:val>
          <c:extLst xmlns:c16r2="http://schemas.microsoft.com/office/drawing/2015/06/chart">
            <c:ext xmlns:c16="http://schemas.microsoft.com/office/drawing/2014/chart" uri="{C3380CC4-5D6E-409C-BE32-E72D297353CC}">
              <c16:uniqueId val="{00000000-2559-4558-B477-E62846A9C0D0}"/>
            </c:ext>
          </c:extLst>
        </c:ser>
        <c:ser>
          <c:idx val="1"/>
          <c:order val="1"/>
          <c:tx>
            <c:strRef>
              <c:f>Лист1!$C$1</c:f>
              <c:strCache>
                <c:ptCount val="1"/>
                <c:pt idx="0">
                  <c:v>Hydroelectric</c:v>
                </c:pt>
              </c:strCache>
            </c:strRef>
          </c:tx>
          <c:spPr>
            <a:solidFill>
              <a:schemeClr val="accent2"/>
            </a:solidFill>
            <a:ln>
              <a:noFill/>
            </a:ln>
            <a:effectLst/>
          </c:spPr>
          <c:cat>
            <c:strRef>
              <c:f>Лист1!$A$2</c:f>
              <c:strCache>
                <c:ptCount val="1"/>
                <c:pt idx="0">
                  <c:v>Категория 1</c:v>
                </c:pt>
              </c:strCache>
            </c:strRef>
          </c:cat>
          <c:val>
            <c:numRef>
              <c:f>Лист1!$C$2</c:f>
              <c:numCache>
                <c:formatCode>0.00%</c:formatCode>
                <c:ptCount val="1"/>
                <c:pt idx="0">
                  <c:v>0.27590000000000009</c:v>
                </c:pt>
              </c:numCache>
            </c:numRef>
          </c:val>
          <c:extLst xmlns:c16r2="http://schemas.microsoft.com/office/drawing/2015/06/chart">
            <c:ext xmlns:c16="http://schemas.microsoft.com/office/drawing/2014/chart" uri="{C3380CC4-5D6E-409C-BE32-E72D297353CC}">
              <c16:uniqueId val="{00000001-2559-4558-B477-E62846A9C0D0}"/>
            </c:ext>
          </c:extLst>
        </c:ser>
        <c:ser>
          <c:idx val="2"/>
          <c:order val="2"/>
          <c:tx>
            <c:strRef>
              <c:f>Лист1!$D$1</c:f>
              <c:strCache>
                <c:ptCount val="1"/>
                <c:pt idx="0">
                  <c:v>Nuclear</c:v>
                </c:pt>
              </c:strCache>
            </c:strRef>
          </c:tx>
          <c:spPr>
            <a:solidFill>
              <a:schemeClr val="accent3"/>
            </a:solidFill>
            <a:ln>
              <a:noFill/>
            </a:ln>
            <a:effectLst/>
          </c:spPr>
          <c:cat>
            <c:strRef>
              <c:f>Лист1!$A$2</c:f>
              <c:strCache>
                <c:ptCount val="1"/>
                <c:pt idx="0">
                  <c:v>Категория 1</c:v>
                </c:pt>
              </c:strCache>
            </c:strRef>
          </c:cat>
          <c:val>
            <c:numRef>
              <c:f>Лист1!$D$2</c:f>
              <c:numCache>
                <c:formatCode>0.00%</c:formatCode>
                <c:ptCount val="1"/>
                <c:pt idx="0">
                  <c:v>0.13930000000000001</c:v>
                </c:pt>
              </c:numCache>
            </c:numRef>
          </c:val>
          <c:extLst xmlns:c16r2="http://schemas.microsoft.com/office/drawing/2015/06/chart">
            <c:ext xmlns:c16="http://schemas.microsoft.com/office/drawing/2014/chart" uri="{C3380CC4-5D6E-409C-BE32-E72D297353CC}">
              <c16:uniqueId val="{00000002-2559-4558-B477-E62846A9C0D0}"/>
            </c:ext>
          </c:extLst>
        </c:ser>
        <c:ser>
          <c:idx val="3"/>
          <c:order val="3"/>
          <c:tx>
            <c:strRef>
              <c:f>Лист1!$E$1</c:f>
              <c:strCache>
                <c:ptCount val="1"/>
                <c:pt idx="0">
                  <c:v>Solar</c:v>
                </c:pt>
              </c:strCache>
            </c:strRef>
          </c:tx>
          <c:spPr>
            <a:solidFill>
              <a:schemeClr val="accent4"/>
            </a:solidFill>
            <a:ln>
              <a:noFill/>
            </a:ln>
            <a:effectLst/>
          </c:spPr>
          <c:cat>
            <c:strRef>
              <c:f>Лист1!$A$2</c:f>
              <c:strCache>
                <c:ptCount val="1"/>
                <c:pt idx="0">
                  <c:v>Категория 1</c:v>
                </c:pt>
              </c:strCache>
            </c:strRef>
          </c:cat>
          <c:val>
            <c:numRef>
              <c:f>Лист1!$E$2</c:f>
              <c:numCache>
                <c:formatCode>0.00%</c:formatCode>
                <c:ptCount val="1"/>
                <c:pt idx="0">
                  <c:v>1.4999999999999998E-2</c:v>
                </c:pt>
              </c:numCache>
            </c:numRef>
          </c:val>
          <c:extLst xmlns:c16r2="http://schemas.microsoft.com/office/drawing/2015/06/chart">
            <c:ext xmlns:c16="http://schemas.microsoft.com/office/drawing/2014/chart" uri="{C3380CC4-5D6E-409C-BE32-E72D297353CC}">
              <c16:uniqueId val="{00000003-2559-4558-B477-E62846A9C0D0}"/>
            </c:ext>
          </c:extLst>
        </c:ser>
        <c:ser>
          <c:idx val="4"/>
          <c:order val="4"/>
          <c:tx>
            <c:strRef>
              <c:f>Лист1!$F$1</c:f>
              <c:strCache>
                <c:ptCount val="1"/>
                <c:pt idx="0">
                  <c:v>Wind</c:v>
                </c:pt>
              </c:strCache>
            </c:strRef>
          </c:tx>
          <c:spPr>
            <a:solidFill>
              <a:schemeClr val="accent5"/>
            </a:solidFill>
            <a:ln>
              <a:noFill/>
            </a:ln>
            <a:effectLst/>
          </c:spPr>
          <c:cat>
            <c:strRef>
              <c:f>Лист1!$A$2</c:f>
              <c:strCache>
                <c:ptCount val="1"/>
                <c:pt idx="0">
                  <c:v>Категория 1</c:v>
                </c:pt>
              </c:strCache>
            </c:strRef>
          </c:cat>
          <c:val>
            <c:numRef>
              <c:f>Лист1!$F$2</c:f>
              <c:numCache>
                <c:formatCode>0.00%</c:formatCode>
                <c:ptCount val="1"/>
                <c:pt idx="0">
                  <c:v>4.3000000000000017E-3</c:v>
                </c:pt>
              </c:numCache>
            </c:numRef>
          </c:val>
          <c:extLst xmlns:c16r2="http://schemas.microsoft.com/office/drawing/2015/06/chart">
            <c:ext xmlns:c16="http://schemas.microsoft.com/office/drawing/2014/chart" uri="{C3380CC4-5D6E-409C-BE32-E72D297353CC}">
              <c16:uniqueId val="{00000004-2559-4558-B477-E62846A9C0D0}"/>
            </c:ext>
          </c:extLst>
        </c:ser>
        <c:gapWidth val="219"/>
        <c:overlap val="-27"/>
        <c:axId val="42493824"/>
        <c:axId val="42495360"/>
      </c:barChart>
      <c:catAx>
        <c:axId val="42493824"/>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495360"/>
        <c:crosses val="autoZero"/>
        <c:auto val="1"/>
        <c:lblAlgn val="ctr"/>
        <c:lblOffset val="100"/>
      </c:catAx>
      <c:valAx>
        <c:axId val="42495360"/>
        <c:scaling>
          <c:orientation val="minMax"/>
        </c:scaling>
        <c:axPos val="l"/>
        <c:majorGridlines>
          <c:spPr>
            <a:ln w="9525" cap="flat" cmpd="sng" algn="ctr">
              <a:solidFill>
                <a:schemeClr val="tx1">
                  <a:lumMod val="15000"/>
                  <a:lumOff val="85000"/>
                </a:schemeClr>
              </a:solidFill>
              <a:round/>
            </a:ln>
            <a:effectLst/>
          </c:spPr>
        </c:majorGridlines>
        <c:numFmt formatCode="0.00%"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493824"/>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ru-RU"/>
              <a:t>Образец заголовка</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9255346" y="2750337"/>
            <a:ext cx="1171888" cy="1356442"/>
          </a:xfrm>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157437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11309"/>
            <a:ext cx="1154151" cy="1090789"/>
          </a:xfrm>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42016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11615"/>
            <a:ext cx="1154151" cy="1090789"/>
          </a:xfrm>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2079803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ru-RU"/>
              <a:t>Образец заголовка</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09925"/>
            <a:ext cx="1154151" cy="1090789"/>
          </a:xfrm>
        </p:spPr>
        <p:txBody>
          <a:bodyPr/>
          <a:lstStyle/>
          <a:p>
            <a:fld id="{73C5C6D8-4A77-4844-82EC-E53221A1D0A0}" type="slidenum">
              <a:rPr lang="ru-RU" smtClean="0"/>
              <a:pPr/>
              <a:t>‹#›</a:t>
            </a:fld>
            <a:endParaRPr lang="ru-RU"/>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 xmlns:p14="http://schemas.microsoft.com/office/powerpoint/2010/main" val="3575419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09925"/>
            <a:ext cx="1154151" cy="1090789"/>
          </a:xfrm>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52594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ru-RU"/>
              <a:t>Образец заголовка</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3794693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255744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4210005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a:xfrm>
            <a:off x="680321" y="5936188"/>
            <a:ext cx="6126805" cy="365125"/>
          </a:xfrm>
        </p:spPr>
        <p:txBody>
          <a:bodyPr/>
          <a:lstStyle/>
          <a:p>
            <a:endParaRPr lang="ru-RU"/>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2881121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1275217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ru-RU"/>
              <a:t>Образец заголовка</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10729455" y="2869895"/>
            <a:ext cx="1154151" cy="1090789"/>
          </a:xfrm>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3402181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3998201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0322" y="3030008"/>
            <a:ext cx="4698355" cy="290617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594123" y="3030008"/>
            <a:ext cx="4700059" cy="290617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358825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66250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427556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124446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F0D0BFA-F64D-45FA-AD95-67D9B66ABEBB}" type="datetimeFigureOut">
              <a:rPr lang="ru-RU" smtClean="0"/>
              <a:pPr/>
              <a:t>20.10.2022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100091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F0D0BFA-F64D-45FA-AD95-67D9B66ABEBB}" type="datetimeFigureOut">
              <a:rPr lang="ru-RU" smtClean="0"/>
              <a:pPr/>
              <a:t>20.10.2022</a:t>
            </a:fld>
            <a:endParaRPr lang="ru-RU"/>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3C5C6D8-4A77-4844-82EC-E53221A1D0A0}" type="slidenum">
              <a:rPr lang="ru-RU" smtClean="0"/>
              <a:pPr/>
              <a:t>‹#›</a:t>
            </a:fld>
            <a:endParaRPr lang="ru-RU"/>
          </a:p>
        </p:txBody>
      </p:sp>
    </p:spTree>
    <p:extLst>
      <p:ext uri="{BB962C8B-B14F-4D97-AF65-F5344CB8AC3E}">
        <p14:creationId xmlns="" xmlns:p14="http://schemas.microsoft.com/office/powerpoint/2010/main" val="212639868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FF2AC9C-BD5F-4CD6-B36B-51B2F07E119F}"/>
              </a:ext>
            </a:extLst>
          </p:cNvPr>
          <p:cNvSpPr>
            <a:spLocks noGrp="1"/>
          </p:cNvSpPr>
          <p:nvPr>
            <p:ph type="ctrTitle"/>
          </p:nvPr>
        </p:nvSpPr>
        <p:spPr/>
        <p:txBody>
          <a:bodyPr>
            <a:normAutofit fontScale="90000"/>
          </a:bodyPr>
          <a:lstStyle/>
          <a:p>
            <a:r>
              <a:rPr lang="en-US" dirty="0"/>
              <a:t>Southern Russia: Transportation Hub</a:t>
            </a:r>
            <a:endParaRPr lang="ru-RU" dirty="0"/>
          </a:p>
        </p:txBody>
      </p:sp>
      <p:sp>
        <p:nvSpPr>
          <p:cNvPr id="3" name="Подзаголовок 2">
            <a:extLst>
              <a:ext uri="{FF2B5EF4-FFF2-40B4-BE49-F238E27FC236}">
                <a16:creationId xmlns="" xmlns:a16="http://schemas.microsoft.com/office/drawing/2014/main" id="{C47B4E14-215C-47EC-9CDC-68554017E62B}"/>
              </a:ext>
            </a:extLst>
          </p:cNvPr>
          <p:cNvSpPr>
            <a:spLocks noGrp="1"/>
          </p:cNvSpPr>
          <p:nvPr>
            <p:ph type="subTitle" idx="1"/>
          </p:nvPr>
        </p:nvSpPr>
        <p:spPr/>
        <p:txBody>
          <a:bodyPr/>
          <a:lstStyle/>
          <a:p>
            <a:r>
              <a:rPr lang="en-US" dirty="0"/>
              <a:t>Made by Artem </a:t>
            </a:r>
            <a:r>
              <a:rPr lang="en-US" dirty="0" err="1"/>
              <a:t>Novoselov</a:t>
            </a:r>
            <a:r>
              <a:rPr lang="en-US" dirty="0"/>
              <a:t> and Igor </a:t>
            </a:r>
            <a:r>
              <a:rPr lang="en-US" dirty="0" err="1" smtClean="0"/>
              <a:t>Pasko</a:t>
            </a:r>
            <a:endParaRPr lang="en-US" dirty="0" smtClean="0"/>
          </a:p>
        </p:txBody>
      </p:sp>
    </p:spTree>
    <p:extLst>
      <p:ext uri="{BB962C8B-B14F-4D97-AF65-F5344CB8AC3E}">
        <p14:creationId xmlns="" xmlns:p14="http://schemas.microsoft.com/office/powerpoint/2010/main" val="1900170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p:cNvPicPr>
            <a:picLocks noChangeAspect="1" noChangeArrowheads="1"/>
          </p:cNvPicPr>
          <p:nvPr/>
        </p:nvPicPr>
        <p:blipFill>
          <a:blip r:embed="rId2"/>
          <a:srcRect/>
          <a:stretch>
            <a:fillRect/>
          </a:stretch>
        </p:blipFill>
        <p:spPr bwMode="auto">
          <a:xfrm>
            <a:off x="270643" y="2690422"/>
            <a:ext cx="11572058" cy="3494717"/>
          </a:xfrm>
          <a:prstGeom prst="rect">
            <a:avLst/>
          </a:prstGeom>
          <a:noFill/>
          <a:ln w="9525">
            <a:noFill/>
            <a:miter lim="800000"/>
            <a:headEnd/>
            <a:tailEnd/>
          </a:ln>
          <a:effectLst/>
        </p:spPr>
      </p:pic>
      <p:sp>
        <p:nvSpPr>
          <p:cNvPr id="5" name="Заголовок 4"/>
          <p:cNvSpPr>
            <a:spLocks noGrp="1"/>
          </p:cNvSpPr>
          <p:nvPr>
            <p:ph type="title"/>
          </p:nvPr>
        </p:nvSpPr>
        <p:spPr/>
        <p:txBody>
          <a:bodyPr/>
          <a:lstStyle/>
          <a:p>
            <a:r>
              <a:rPr lang="en-US" dirty="0" smtClean="0"/>
              <a:t>Moscow transport system energy consuming</a:t>
            </a:r>
            <a:endParaRPr lang="ru-RU"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But Moscow transport system is really giant…</a:t>
            </a:r>
            <a:endParaRPr lang="ru-RU" dirty="0"/>
          </a:p>
        </p:txBody>
      </p:sp>
      <p:sp>
        <p:nvSpPr>
          <p:cNvPr id="4" name="Содержимое 3"/>
          <p:cNvSpPr>
            <a:spLocks noGrp="1"/>
          </p:cNvSpPr>
          <p:nvPr>
            <p:ph idx="1"/>
          </p:nvPr>
        </p:nvSpPr>
        <p:spPr/>
        <p:txBody>
          <a:bodyPr/>
          <a:lstStyle/>
          <a:p>
            <a:endParaRPr lang="ru-RU"/>
          </a:p>
        </p:txBody>
      </p:sp>
      <p:sp>
        <p:nvSpPr>
          <p:cNvPr id="5" name="Текст 4"/>
          <p:cNvSpPr>
            <a:spLocks noGrp="1"/>
          </p:cNvSpPr>
          <p:nvPr>
            <p:ph type="body" sz="half" idx="2"/>
          </p:nvPr>
        </p:nvSpPr>
        <p:spPr/>
        <p:txBody>
          <a:bodyPr/>
          <a:lstStyle/>
          <a:p>
            <a:pPr>
              <a:buFont typeface="Arial" pitchFamily="34" charset="0"/>
              <a:buChar char="•"/>
            </a:pPr>
            <a:r>
              <a:rPr lang="en-US" dirty="0" smtClean="0"/>
              <a:t> 250 Moscow metro stations</a:t>
            </a:r>
          </a:p>
          <a:p>
            <a:pPr>
              <a:buFont typeface="Arial" pitchFamily="34" charset="0"/>
              <a:buChar char="•"/>
            </a:pPr>
            <a:r>
              <a:rPr lang="en-US" dirty="0" smtClean="0"/>
              <a:t> About 300 </a:t>
            </a:r>
            <a:r>
              <a:rPr lang="en-US" dirty="0" err="1" smtClean="0"/>
              <a:t>electrobuses</a:t>
            </a:r>
            <a:endParaRPr lang="en-US" dirty="0" smtClean="0"/>
          </a:p>
          <a:p>
            <a:pPr>
              <a:buFont typeface="Arial" pitchFamily="34" charset="0"/>
              <a:buChar char="•"/>
            </a:pPr>
            <a:r>
              <a:rPr lang="en-US" dirty="0" smtClean="0"/>
              <a:t> 10 ground mainstay railways with 10 large terminals</a:t>
            </a:r>
          </a:p>
          <a:p>
            <a:pPr>
              <a:buFont typeface="Arial" pitchFamily="34" charset="0"/>
              <a:buChar char="•"/>
            </a:pPr>
            <a:r>
              <a:rPr lang="en-US" dirty="0" smtClean="0"/>
              <a:t> 4 large bus stations</a:t>
            </a:r>
          </a:p>
          <a:p>
            <a:pPr>
              <a:buFont typeface="Arial" pitchFamily="34" charset="0"/>
              <a:buChar char="•"/>
            </a:pPr>
            <a:r>
              <a:rPr lang="en-US" dirty="0" smtClean="0"/>
              <a:t> And some other kinds of electricity-consuming transport …</a:t>
            </a:r>
          </a:p>
        </p:txBody>
      </p:sp>
      <p:pic>
        <p:nvPicPr>
          <p:cNvPr id="31746" name="Picture 2" descr="D:\Downloads\Tmp\qpio9a.jpg"/>
          <p:cNvPicPr>
            <a:picLocks noChangeAspect="1" noChangeArrowheads="1"/>
          </p:cNvPicPr>
          <p:nvPr/>
        </p:nvPicPr>
        <p:blipFill>
          <a:blip r:embed="rId2"/>
          <a:srcRect/>
          <a:stretch>
            <a:fillRect/>
          </a:stretch>
        </p:blipFill>
        <p:spPr bwMode="auto">
          <a:xfrm>
            <a:off x="4613455" y="2001119"/>
            <a:ext cx="5715000" cy="47117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And</a:t>
            </a:r>
            <a:r>
              <a:rPr lang="en-US" dirty="0" smtClean="0"/>
              <a:t> </a:t>
            </a:r>
            <a:r>
              <a:rPr lang="en-US" dirty="0" smtClean="0"/>
              <a:t>we are building only one transport hub…</a:t>
            </a:r>
            <a:endParaRPr lang="ru-RU" dirty="0"/>
          </a:p>
        </p:txBody>
      </p:sp>
      <p:sp>
        <p:nvSpPr>
          <p:cNvPr id="7" name="Содержимое 6"/>
          <p:cNvSpPr>
            <a:spLocks noGrp="1"/>
          </p:cNvSpPr>
          <p:nvPr>
            <p:ph idx="1"/>
          </p:nvPr>
        </p:nvSpPr>
        <p:spPr/>
        <p:txBody>
          <a:bodyPr/>
          <a:lstStyle/>
          <a:p>
            <a:endParaRPr lang="ru-RU"/>
          </a:p>
        </p:txBody>
      </p:sp>
      <p:sp>
        <p:nvSpPr>
          <p:cNvPr id="8" name="Текст 7"/>
          <p:cNvSpPr>
            <a:spLocks noGrp="1"/>
          </p:cNvSpPr>
          <p:nvPr>
            <p:ph type="body" sz="half" idx="2"/>
          </p:nvPr>
        </p:nvSpPr>
        <p:spPr>
          <a:xfrm>
            <a:off x="680322" y="2336872"/>
            <a:ext cx="3408599" cy="3599317"/>
          </a:xfrm>
        </p:spPr>
        <p:txBody>
          <a:bodyPr/>
          <a:lstStyle/>
          <a:p>
            <a:r>
              <a:rPr lang="en-US" dirty="0" smtClean="0"/>
              <a:t>…So we can primary estimate its power consumption , with a big stretch, as 1/100 of all the Moscow consumption… which should be only 0.5 </a:t>
            </a:r>
            <a:r>
              <a:rPr lang="en-US" dirty="0" err="1" smtClean="0"/>
              <a:t>MWt</a:t>
            </a:r>
            <a:r>
              <a:rPr lang="en-US" dirty="0" smtClean="0"/>
              <a:t>. But 0.5 </a:t>
            </a:r>
            <a:r>
              <a:rPr lang="en-US" dirty="0" err="1" smtClean="0"/>
              <a:t>MWt</a:t>
            </a:r>
            <a:r>
              <a:rPr lang="en-US" dirty="0" smtClean="0"/>
              <a:t> is less then 3% of overall SFR power production, so it’s likely that integration of this object in Southern region energetic system is acceptable.</a:t>
            </a:r>
            <a:endParaRPr lang="ru-RU" dirty="0"/>
          </a:p>
        </p:txBody>
      </p:sp>
      <p:pic>
        <p:nvPicPr>
          <p:cNvPr id="32770" name="Picture 2" descr="D:\Downloads\Tmp\2-kazanskij-vokzal.jpg"/>
          <p:cNvPicPr>
            <a:picLocks noChangeAspect="1" noChangeArrowheads="1"/>
          </p:cNvPicPr>
          <p:nvPr/>
        </p:nvPicPr>
        <p:blipFill>
          <a:blip r:embed="rId2"/>
          <a:srcRect/>
          <a:stretch>
            <a:fillRect/>
          </a:stretch>
        </p:blipFill>
        <p:spPr bwMode="auto">
          <a:xfrm>
            <a:off x="4385392" y="2216780"/>
            <a:ext cx="7620000" cy="439968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 xmlns:a16="http://schemas.microsoft.com/office/drawing/2014/main" id="{15CBFA83-FE9E-4998-9D8D-FD98A009211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53013" y="238125"/>
            <a:ext cx="5438775" cy="638175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Прямоугольник 1">
            <a:extLst>
              <a:ext uri="{FF2B5EF4-FFF2-40B4-BE49-F238E27FC236}">
                <a16:creationId xmlns="" xmlns:a16="http://schemas.microsoft.com/office/drawing/2014/main" id="{5BC3545B-E009-4226-AF62-ABB5E19113DE}"/>
              </a:ext>
            </a:extLst>
          </p:cNvPr>
          <p:cNvSpPr/>
          <p:nvPr/>
        </p:nvSpPr>
        <p:spPr>
          <a:xfrm>
            <a:off x="855133" y="2136000"/>
            <a:ext cx="3646576" cy="2308324"/>
          </a:xfrm>
          <a:prstGeom prst="rect">
            <a:avLst/>
          </a:prstGeom>
        </p:spPr>
        <p:txBody>
          <a:bodyPr wrap="none">
            <a:spAutoFit/>
          </a:bodyPr>
          <a:lstStyle/>
          <a:p>
            <a:r>
              <a:rPr lang="ru-RU" sz="4800" b="1" dirty="0" smtClean="0"/>
              <a:t>T</a:t>
            </a:r>
            <a:r>
              <a:rPr lang="en-US" sz="4800" b="1" dirty="0" smtClean="0"/>
              <a:t>HANK YOU</a:t>
            </a:r>
          </a:p>
          <a:p>
            <a:r>
              <a:rPr lang="en-US" sz="4800" b="1" dirty="0" smtClean="0"/>
              <a:t> FOR YOUR</a:t>
            </a:r>
            <a:endParaRPr lang="ru-RU" sz="4800" b="1" dirty="0"/>
          </a:p>
          <a:p>
            <a:r>
              <a:rPr lang="en-US" sz="4800" b="1" dirty="0" smtClean="0"/>
              <a:t>ATTENTION</a:t>
            </a:r>
            <a:r>
              <a:rPr lang="ru-RU" sz="4800" b="1" dirty="0" smtClean="0"/>
              <a:t>!</a:t>
            </a:r>
            <a:endParaRPr lang="ru-RU" sz="4800" b="1" dirty="0"/>
          </a:p>
        </p:txBody>
      </p:sp>
    </p:spTree>
    <p:extLst>
      <p:ext uri="{BB962C8B-B14F-4D97-AF65-F5344CB8AC3E}">
        <p14:creationId xmlns="" xmlns:p14="http://schemas.microsoft.com/office/powerpoint/2010/main" val="3120509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508C1E61-3A24-46EE-9AAF-9422130FF105}"/>
              </a:ext>
            </a:extLst>
          </p:cNvPr>
          <p:cNvSpPr>
            <a:spLocks noGrp="1"/>
          </p:cNvSpPr>
          <p:nvPr>
            <p:ph type="title"/>
          </p:nvPr>
        </p:nvSpPr>
        <p:spPr/>
        <p:txBody>
          <a:bodyPr/>
          <a:lstStyle/>
          <a:p>
            <a:r>
              <a:rPr lang="en-US" b="1" dirty="0"/>
              <a:t>Energy production systems</a:t>
            </a:r>
            <a:endParaRPr lang="ru-RU" dirty="0"/>
          </a:p>
        </p:txBody>
      </p:sp>
      <p:sp>
        <p:nvSpPr>
          <p:cNvPr id="3" name="Объект 2">
            <a:extLst>
              <a:ext uri="{FF2B5EF4-FFF2-40B4-BE49-F238E27FC236}">
                <a16:creationId xmlns="" xmlns:a16="http://schemas.microsoft.com/office/drawing/2014/main" id="{69D4C545-A151-4300-87F6-0F2ECED6B3CE}"/>
              </a:ext>
            </a:extLst>
          </p:cNvPr>
          <p:cNvSpPr>
            <a:spLocks noGrp="1"/>
          </p:cNvSpPr>
          <p:nvPr>
            <p:ph idx="1"/>
          </p:nvPr>
        </p:nvSpPr>
        <p:spPr>
          <a:xfrm>
            <a:off x="680322" y="2336873"/>
            <a:ext cx="6973546" cy="3599316"/>
          </a:xfrm>
        </p:spPr>
        <p:txBody>
          <a:bodyPr>
            <a:normAutofit fontScale="92500"/>
          </a:bodyPr>
          <a:lstStyle/>
          <a:p>
            <a:r>
              <a:rPr lang="en-US" dirty="0"/>
              <a:t>The Southern Federal </a:t>
            </a:r>
            <a:r>
              <a:rPr lang="en-US" dirty="0" smtClean="0"/>
              <a:t>Region </a:t>
            </a:r>
            <a:r>
              <a:rPr lang="en-US" dirty="0"/>
              <a:t>has substantial reserves of natural fuel and hydropower resources. Despite this, it remains energy deficient. The shortage of electricity is replenished by the flow from neighboring regions, which are part of the unified energy system of Russia. At the moment, the total capacity of the power plants of the UES of the South is 21,538.55 MW, 2,147 110-500 kV power transmission lines with a total length of 60,971 km</a:t>
            </a:r>
            <a:r>
              <a:rPr lang="ru-RU" dirty="0"/>
              <a:t> </a:t>
            </a:r>
            <a:r>
              <a:rPr lang="en-US" dirty="0"/>
              <a:t>and the number of power plants is 169 objects.</a:t>
            </a:r>
            <a:endParaRPr lang="ru-RU" dirty="0"/>
          </a:p>
        </p:txBody>
      </p:sp>
      <p:pic>
        <p:nvPicPr>
          <p:cNvPr id="4" name="Рисунок 3">
            <a:extLst>
              <a:ext uri="{FF2B5EF4-FFF2-40B4-BE49-F238E27FC236}">
                <a16:creationId xmlns="" xmlns:a16="http://schemas.microsoft.com/office/drawing/2014/main" id="{2586BC5E-0D95-4F15-983B-FDC8A0CC40A1}"/>
              </a:ext>
            </a:extLst>
          </p:cNvPr>
          <p:cNvPicPr>
            <a:picLocks noChangeAspect="1"/>
          </p:cNvPicPr>
          <p:nvPr/>
        </p:nvPicPr>
        <p:blipFill>
          <a:blip r:embed="rId2" cstate="print"/>
          <a:stretch>
            <a:fillRect/>
          </a:stretch>
        </p:blipFill>
        <p:spPr>
          <a:xfrm>
            <a:off x="7836589" y="2336874"/>
            <a:ext cx="3684033" cy="3005594"/>
          </a:xfrm>
          <a:prstGeom prst="rect">
            <a:avLst/>
          </a:prstGeom>
        </p:spPr>
      </p:pic>
    </p:spTree>
    <p:extLst>
      <p:ext uri="{BB962C8B-B14F-4D97-AF65-F5344CB8AC3E}">
        <p14:creationId xmlns="" xmlns:p14="http://schemas.microsoft.com/office/powerpoint/2010/main" val="90177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Energy production map</a:t>
            </a:r>
            <a:endParaRPr lang="ru-RU" dirty="0"/>
          </a:p>
        </p:txBody>
      </p:sp>
      <p:pic>
        <p:nvPicPr>
          <p:cNvPr id="6" name="Содержимое 5" descr="Maps (1).jpg"/>
          <p:cNvPicPr>
            <a:picLocks noGrp="1" noChangeAspect="1"/>
          </p:cNvPicPr>
          <p:nvPr>
            <p:ph idx="1"/>
          </p:nvPr>
        </p:nvPicPr>
        <p:blipFill>
          <a:blip r:embed="rId2"/>
          <a:stretch>
            <a:fillRect/>
          </a:stretch>
        </p:blipFill>
        <p:spPr>
          <a:xfrm>
            <a:off x="1414733" y="2224657"/>
            <a:ext cx="8885206" cy="4424534"/>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22D7286E-4603-4955-9E41-9A73C7B55728}"/>
              </a:ext>
            </a:extLst>
          </p:cNvPr>
          <p:cNvSpPr/>
          <p:nvPr/>
        </p:nvSpPr>
        <p:spPr>
          <a:xfrm>
            <a:off x="347133" y="574302"/>
            <a:ext cx="10134600" cy="3108543"/>
          </a:xfrm>
          <a:prstGeom prst="rect">
            <a:avLst/>
          </a:prstGeom>
        </p:spPr>
        <p:txBody>
          <a:bodyPr wrap="square">
            <a:spAutoFit/>
          </a:bodyPr>
          <a:lstStyle/>
          <a:p>
            <a:r>
              <a:rPr lang="en-US" sz="2800" dirty="0"/>
              <a:t>Several types of electricity generation are used in this region, such as:</a:t>
            </a:r>
            <a:endParaRPr lang="ru-RU" sz="2800" dirty="0"/>
          </a:p>
          <a:p>
            <a:r>
              <a:rPr lang="en-US" sz="2800" dirty="0"/>
              <a:t>1)Thermal power plants (56.55%)</a:t>
            </a:r>
            <a:endParaRPr lang="ru-RU" sz="2800" dirty="0"/>
          </a:p>
          <a:p>
            <a:r>
              <a:rPr lang="en-US" sz="2800" dirty="0"/>
              <a:t>2)Hydroelectric power plants (27.59%)</a:t>
            </a:r>
            <a:endParaRPr lang="ru-RU" sz="2800" dirty="0"/>
          </a:p>
          <a:p>
            <a:r>
              <a:rPr lang="en-US" sz="2800" dirty="0"/>
              <a:t>3)Nuclear power plants (13.93%)</a:t>
            </a:r>
            <a:endParaRPr lang="ru-RU" sz="2800" dirty="0"/>
          </a:p>
          <a:p>
            <a:r>
              <a:rPr lang="en-US" sz="2800" dirty="0"/>
              <a:t>4)Solar power plants (1.5%)</a:t>
            </a:r>
            <a:endParaRPr lang="ru-RU" sz="2800" dirty="0"/>
          </a:p>
          <a:p>
            <a:r>
              <a:rPr lang="en-US" sz="2800" dirty="0"/>
              <a:t>5)Wind power plants (0.43%)</a:t>
            </a:r>
            <a:endParaRPr lang="ru-RU" sz="2800" dirty="0"/>
          </a:p>
        </p:txBody>
      </p:sp>
      <p:graphicFrame>
        <p:nvGraphicFramePr>
          <p:cNvPr id="5" name="Диаграмма 4">
            <a:extLst>
              <a:ext uri="{FF2B5EF4-FFF2-40B4-BE49-F238E27FC236}">
                <a16:creationId xmlns="" xmlns:a16="http://schemas.microsoft.com/office/drawing/2014/main" id="{5345B1AA-75F0-403E-9088-83400946F13C}"/>
              </a:ext>
            </a:extLst>
          </p:cNvPr>
          <p:cNvGraphicFramePr/>
          <p:nvPr>
            <p:extLst>
              <p:ext uri="{D42A27DB-BD31-4B8C-83A1-F6EECF244321}">
                <p14:modId xmlns="" xmlns:p14="http://schemas.microsoft.com/office/powerpoint/2010/main" val="2287886052"/>
              </p:ext>
            </p:extLst>
          </p:nvPr>
        </p:nvGraphicFramePr>
        <p:xfrm>
          <a:off x="5308600" y="2607732"/>
          <a:ext cx="5765800" cy="398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275869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D023CFCD-374F-471D-A540-A6D5DECB894B}"/>
              </a:ext>
            </a:extLst>
          </p:cNvPr>
          <p:cNvSpPr>
            <a:spLocks noGrp="1"/>
          </p:cNvSpPr>
          <p:nvPr>
            <p:ph type="title"/>
          </p:nvPr>
        </p:nvSpPr>
        <p:spPr/>
        <p:txBody>
          <a:bodyPr/>
          <a:lstStyle/>
          <a:p>
            <a:r>
              <a:rPr lang="ru-RU" b="1" dirty="0"/>
              <a:t>С</a:t>
            </a:r>
            <a:r>
              <a:rPr lang="en-US" b="1" dirty="0" err="1"/>
              <a:t>limate</a:t>
            </a:r>
            <a:r>
              <a:rPr lang="en-US" b="1" dirty="0"/>
              <a:t> and </a:t>
            </a:r>
            <a:r>
              <a:rPr lang="en-US" b="1" dirty="0" smtClean="0"/>
              <a:t>geographic </a:t>
            </a:r>
            <a:r>
              <a:rPr lang="en-US" b="1" dirty="0"/>
              <a:t>location</a:t>
            </a:r>
            <a:endParaRPr lang="ru-RU" dirty="0"/>
          </a:p>
        </p:txBody>
      </p:sp>
      <p:sp>
        <p:nvSpPr>
          <p:cNvPr id="3" name="Объект 2">
            <a:extLst>
              <a:ext uri="{FF2B5EF4-FFF2-40B4-BE49-F238E27FC236}">
                <a16:creationId xmlns="" xmlns:a16="http://schemas.microsoft.com/office/drawing/2014/main" id="{1991121E-EB6E-4868-8376-31F6A05E0FCF}"/>
              </a:ext>
            </a:extLst>
          </p:cNvPr>
          <p:cNvSpPr>
            <a:spLocks noGrp="1"/>
          </p:cNvSpPr>
          <p:nvPr>
            <p:ph idx="1"/>
          </p:nvPr>
        </p:nvSpPr>
        <p:spPr/>
        <p:txBody>
          <a:bodyPr/>
          <a:lstStyle/>
          <a:p>
            <a:r>
              <a:rPr lang="en-US" dirty="0"/>
              <a:t>The Southern Federal </a:t>
            </a:r>
            <a:r>
              <a:rPr lang="en-US" dirty="0" smtClean="0"/>
              <a:t>Region </a:t>
            </a:r>
            <a:r>
              <a:rPr lang="en-US" dirty="0"/>
              <a:t>is located on an area of 447.8 thousand </a:t>
            </a:r>
            <a:r>
              <a:rPr lang="en-US" dirty="0" smtClean="0"/>
              <a:t>square </a:t>
            </a:r>
            <a:r>
              <a:rPr lang="en-US" dirty="0" err="1" smtClean="0"/>
              <a:t>kms</a:t>
            </a:r>
            <a:r>
              <a:rPr lang="en-US" dirty="0" smtClean="0"/>
              <a:t>. </a:t>
            </a:r>
            <a:r>
              <a:rPr lang="en-US" dirty="0"/>
              <a:t>It unites eight constituent entities of the Russian Federation. This region has several climatic and </a:t>
            </a:r>
            <a:r>
              <a:rPr lang="en-US" dirty="0" smtClean="0"/>
              <a:t>geographic </a:t>
            </a:r>
            <a:r>
              <a:rPr lang="en-US" dirty="0"/>
              <a:t>features that affect the operation of the power grid</a:t>
            </a:r>
            <a:r>
              <a:rPr lang="ru-RU" dirty="0"/>
              <a:t>.</a:t>
            </a:r>
          </a:p>
        </p:txBody>
      </p:sp>
      <p:pic>
        <p:nvPicPr>
          <p:cNvPr id="1026" name="Picture 2">
            <a:extLst>
              <a:ext uri="{FF2B5EF4-FFF2-40B4-BE49-F238E27FC236}">
                <a16:creationId xmlns="" xmlns:a16="http://schemas.microsoft.com/office/drawing/2014/main" id="{16232453-972C-4178-BEB9-BB29A6AC84AD}"/>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67305" y="4052382"/>
            <a:ext cx="3763962" cy="2500818"/>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028" name="Picture 4">
            <a:extLst>
              <a:ext uri="{FF2B5EF4-FFF2-40B4-BE49-F238E27FC236}">
                <a16:creationId xmlns="" xmlns:a16="http://schemas.microsoft.com/office/drawing/2014/main" id="{22D50B0C-7822-4A3C-BCC5-89D28672248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697664" y="4091089"/>
            <a:ext cx="3657070" cy="2423404"/>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1349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45790261-19C1-4A18-A5AA-64221366F55D}"/>
              </a:ext>
            </a:extLst>
          </p:cNvPr>
          <p:cNvSpPr/>
          <p:nvPr/>
        </p:nvSpPr>
        <p:spPr>
          <a:xfrm>
            <a:off x="169334" y="1100666"/>
            <a:ext cx="10413999" cy="4093428"/>
          </a:xfrm>
          <a:prstGeom prst="rect">
            <a:avLst/>
          </a:prstGeom>
        </p:spPr>
        <p:txBody>
          <a:bodyPr wrap="square">
            <a:spAutoFit/>
          </a:bodyPr>
          <a:lstStyle/>
          <a:p>
            <a:pPr marL="342900" indent="-342900">
              <a:buAutoNum type="arabicParenR"/>
            </a:pPr>
            <a:r>
              <a:rPr lang="en-US" sz="2000" dirty="0"/>
              <a:t>T</a:t>
            </a:r>
            <a:r>
              <a:rPr lang="ru-RU" sz="2000" dirty="0" err="1"/>
              <a:t>he</a:t>
            </a:r>
            <a:r>
              <a:rPr lang="ru-RU" sz="2000" dirty="0"/>
              <a:t> </a:t>
            </a:r>
            <a:r>
              <a:rPr lang="ru-RU" sz="2000" dirty="0" err="1"/>
              <a:t>electric</a:t>
            </a:r>
            <a:r>
              <a:rPr lang="ru-RU" sz="2000" dirty="0"/>
              <a:t> </a:t>
            </a:r>
            <a:r>
              <a:rPr lang="ru-RU" sz="2000" dirty="0" err="1"/>
              <a:t>grid</a:t>
            </a:r>
            <a:r>
              <a:rPr lang="ru-RU" sz="2000" dirty="0"/>
              <a:t> </a:t>
            </a:r>
            <a:r>
              <a:rPr lang="ru-RU" sz="2000" dirty="0" err="1"/>
              <a:t>complex</a:t>
            </a:r>
            <a:r>
              <a:rPr lang="ru-RU" sz="2000" dirty="0"/>
              <a:t> </a:t>
            </a:r>
            <a:r>
              <a:rPr lang="ru-RU" sz="2000" dirty="0" err="1"/>
              <a:t>of</a:t>
            </a:r>
            <a:r>
              <a:rPr lang="ru-RU" sz="2000" dirty="0"/>
              <a:t> </a:t>
            </a:r>
            <a:r>
              <a:rPr lang="ru-RU" sz="2000" dirty="0" err="1"/>
              <a:t>the</a:t>
            </a:r>
            <a:r>
              <a:rPr lang="ru-RU" sz="2000" dirty="0"/>
              <a:t> </a:t>
            </a:r>
            <a:r>
              <a:rPr lang="ru-RU" sz="2000" dirty="0" err="1"/>
              <a:t>region</a:t>
            </a:r>
            <a:r>
              <a:rPr lang="ru-RU" sz="2000" dirty="0"/>
              <a:t> </a:t>
            </a:r>
            <a:r>
              <a:rPr lang="ru-RU" sz="2000" dirty="0" err="1"/>
              <a:t>stretches</a:t>
            </a:r>
            <a:r>
              <a:rPr lang="ru-RU" sz="2000" dirty="0"/>
              <a:t> </a:t>
            </a:r>
            <a:r>
              <a:rPr lang="ru-RU" sz="2000" dirty="0" err="1"/>
              <a:t>mainly</a:t>
            </a:r>
            <a:r>
              <a:rPr lang="ru-RU" sz="2000" dirty="0"/>
              <a:t> </a:t>
            </a:r>
            <a:r>
              <a:rPr lang="ru-RU" sz="2000" dirty="0" err="1"/>
              <a:t>from</a:t>
            </a:r>
            <a:r>
              <a:rPr lang="ru-RU" sz="2000" dirty="0"/>
              <a:t> </a:t>
            </a:r>
            <a:r>
              <a:rPr lang="ru-RU" sz="2000" dirty="0" err="1"/>
              <a:t>the</a:t>
            </a:r>
            <a:r>
              <a:rPr lang="ru-RU" sz="2000" dirty="0"/>
              <a:t> </a:t>
            </a:r>
            <a:r>
              <a:rPr lang="ru-RU" sz="2000" dirty="0" err="1"/>
              <a:t>north-west</a:t>
            </a:r>
            <a:r>
              <a:rPr lang="ru-RU" sz="2000" dirty="0"/>
              <a:t> </a:t>
            </a:r>
            <a:r>
              <a:rPr lang="ru-RU" sz="2000" dirty="0" err="1"/>
              <a:t>to</a:t>
            </a:r>
            <a:r>
              <a:rPr lang="ru-RU" sz="2000" dirty="0"/>
              <a:t> </a:t>
            </a:r>
            <a:r>
              <a:rPr lang="ru-RU" sz="2000" dirty="0" err="1"/>
              <a:t>the</a:t>
            </a:r>
            <a:r>
              <a:rPr lang="ru-RU" sz="2000" dirty="0"/>
              <a:t> </a:t>
            </a:r>
            <a:r>
              <a:rPr lang="ru-RU" sz="2000" dirty="0" err="1"/>
              <a:t>south-east</a:t>
            </a:r>
            <a:r>
              <a:rPr lang="ru-RU" sz="2000" dirty="0"/>
              <a:t> </a:t>
            </a:r>
            <a:r>
              <a:rPr lang="ru-RU" sz="2000" dirty="0" err="1"/>
              <a:t>along</a:t>
            </a:r>
            <a:r>
              <a:rPr lang="ru-RU" sz="2000" dirty="0"/>
              <a:t> </a:t>
            </a:r>
            <a:r>
              <a:rPr lang="ru-RU" sz="2000" dirty="0" err="1"/>
              <a:t>the</a:t>
            </a:r>
            <a:r>
              <a:rPr lang="ru-RU" sz="2000" dirty="0"/>
              <a:t> </a:t>
            </a:r>
            <a:r>
              <a:rPr lang="ru-RU" sz="2000" dirty="0" err="1"/>
              <a:t>Caucasian</a:t>
            </a:r>
            <a:r>
              <a:rPr lang="ru-RU" sz="2000" dirty="0"/>
              <a:t> </a:t>
            </a:r>
            <a:r>
              <a:rPr lang="ru-RU" sz="2000" dirty="0" err="1"/>
              <a:t>Ridge</a:t>
            </a:r>
            <a:r>
              <a:rPr lang="ru-RU" sz="2000" dirty="0"/>
              <a:t> </a:t>
            </a:r>
            <a:r>
              <a:rPr lang="ru-RU" sz="2000" dirty="0" err="1"/>
              <a:t>along</a:t>
            </a:r>
            <a:r>
              <a:rPr lang="ru-RU" sz="2000" dirty="0"/>
              <a:t> </a:t>
            </a:r>
            <a:r>
              <a:rPr lang="ru-RU" sz="2000" dirty="0" err="1"/>
              <a:t>the</a:t>
            </a:r>
            <a:r>
              <a:rPr lang="ru-RU" sz="2000" dirty="0"/>
              <a:t> </a:t>
            </a:r>
            <a:r>
              <a:rPr lang="ru-RU" sz="2000" dirty="0" err="1"/>
              <a:t>territory</a:t>
            </a:r>
            <a:r>
              <a:rPr lang="ru-RU" sz="2000" dirty="0"/>
              <a:t> </a:t>
            </a:r>
            <a:r>
              <a:rPr lang="ru-RU" sz="2000" dirty="0" err="1"/>
              <a:t>of</a:t>
            </a:r>
            <a:r>
              <a:rPr lang="ru-RU" sz="2000" dirty="0"/>
              <a:t> </a:t>
            </a:r>
            <a:r>
              <a:rPr lang="ru-RU" sz="2000" dirty="0" err="1"/>
              <a:t>areas</a:t>
            </a:r>
            <a:r>
              <a:rPr lang="ru-RU" sz="2000" dirty="0"/>
              <a:t> </a:t>
            </a:r>
            <a:r>
              <a:rPr lang="ru-RU" sz="2000" dirty="0" err="1"/>
              <a:t>where</a:t>
            </a:r>
            <a:r>
              <a:rPr lang="ru-RU" sz="2000" dirty="0"/>
              <a:t> </a:t>
            </a:r>
            <a:r>
              <a:rPr lang="ru-RU" sz="2000" dirty="0" err="1"/>
              <a:t>cases</a:t>
            </a:r>
            <a:r>
              <a:rPr lang="ru-RU" sz="2000" dirty="0"/>
              <a:t> </a:t>
            </a:r>
            <a:r>
              <a:rPr lang="ru-RU" sz="2000" dirty="0" err="1"/>
              <a:t>of</a:t>
            </a:r>
            <a:r>
              <a:rPr lang="ru-RU" sz="2000" dirty="0"/>
              <a:t> </a:t>
            </a:r>
            <a:r>
              <a:rPr lang="ru-RU" sz="2000" dirty="0" err="1"/>
              <a:t>ice</a:t>
            </a:r>
            <a:r>
              <a:rPr lang="ru-RU" sz="2000" dirty="0"/>
              <a:t> </a:t>
            </a:r>
            <a:r>
              <a:rPr lang="ru-RU" sz="2000" dirty="0" err="1"/>
              <a:t>formation</a:t>
            </a:r>
            <a:r>
              <a:rPr lang="ru-RU" sz="2000" dirty="0"/>
              <a:t> </a:t>
            </a:r>
            <a:r>
              <a:rPr lang="ru-RU" sz="2000" dirty="0" err="1"/>
              <a:t>on</a:t>
            </a:r>
            <a:r>
              <a:rPr lang="ru-RU" sz="2000" dirty="0"/>
              <a:t> </a:t>
            </a:r>
            <a:r>
              <a:rPr lang="ru-RU" sz="2000" dirty="0" err="1"/>
              <a:t>wires</a:t>
            </a:r>
            <a:r>
              <a:rPr lang="ru-RU" sz="2000" dirty="0"/>
              <a:t> </a:t>
            </a:r>
            <a:r>
              <a:rPr lang="ru-RU" sz="2000" dirty="0" err="1"/>
              <a:t>are</a:t>
            </a:r>
            <a:r>
              <a:rPr lang="ru-RU" sz="2000" dirty="0"/>
              <a:t> </a:t>
            </a:r>
            <a:r>
              <a:rPr lang="ru-RU" sz="2000" dirty="0" err="1"/>
              <a:t>often</a:t>
            </a:r>
            <a:r>
              <a:rPr lang="ru-RU" sz="2000" dirty="0"/>
              <a:t> </a:t>
            </a:r>
            <a:r>
              <a:rPr lang="ru-RU" sz="2000" dirty="0" err="1"/>
              <a:t>recorded</a:t>
            </a:r>
            <a:r>
              <a:rPr lang="ru-RU" sz="2000" dirty="0"/>
              <a:t>.</a:t>
            </a:r>
          </a:p>
          <a:p>
            <a:pPr marL="342900" indent="-342900">
              <a:buAutoNum type="arabicParenR"/>
            </a:pPr>
            <a:r>
              <a:rPr lang="ru-RU" sz="2000" dirty="0"/>
              <a:t> </a:t>
            </a:r>
            <a:r>
              <a:rPr lang="ru-RU" sz="2000" dirty="0" err="1"/>
              <a:t>The</a:t>
            </a:r>
            <a:r>
              <a:rPr lang="ru-RU" sz="2000" dirty="0"/>
              <a:t> </a:t>
            </a:r>
            <a:r>
              <a:rPr lang="ru-RU" sz="2000" dirty="0" err="1"/>
              <a:t>rivers</a:t>
            </a:r>
            <a:r>
              <a:rPr lang="ru-RU" sz="2000" dirty="0"/>
              <a:t> </a:t>
            </a:r>
            <a:r>
              <a:rPr lang="ru-RU" sz="2000" dirty="0" err="1"/>
              <a:t>of</a:t>
            </a:r>
            <a:r>
              <a:rPr lang="ru-RU" sz="2000" dirty="0"/>
              <a:t> </a:t>
            </a:r>
            <a:r>
              <a:rPr lang="ru-RU" sz="2000" dirty="0" err="1"/>
              <a:t>the</a:t>
            </a:r>
            <a:r>
              <a:rPr lang="ru-RU" sz="2000" dirty="0"/>
              <a:t> </a:t>
            </a:r>
            <a:r>
              <a:rPr lang="ru-RU" sz="2000" dirty="0" err="1"/>
              <a:t>North</a:t>
            </a:r>
            <a:r>
              <a:rPr lang="ru-RU" sz="2000" dirty="0"/>
              <a:t> </a:t>
            </a:r>
            <a:r>
              <a:rPr lang="ru-RU" sz="2000" dirty="0" err="1"/>
              <a:t>Caucasus</a:t>
            </a:r>
            <a:r>
              <a:rPr lang="ru-RU" sz="2000" dirty="0"/>
              <a:t> </a:t>
            </a:r>
            <a:r>
              <a:rPr lang="ru-RU" sz="2000" dirty="0" err="1"/>
              <a:t>are</a:t>
            </a:r>
            <a:r>
              <a:rPr lang="ru-RU" sz="2000" dirty="0"/>
              <a:t> </a:t>
            </a:r>
            <a:r>
              <a:rPr lang="ru-RU" sz="2000" dirty="0" err="1"/>
              <a:t>characterized</a:t>
            </a:r>
            <a:r>
              <a:rPr lang="ru-RU" sz="2000" dirty="0"/>
              <a:t> </a:t>
            </a:r>
            <a:r>
              <a:rPr lang="ru-RU" sz="2000" dirty="0" err="1"/>
              <a:t>by</a:t>
            </a:r>
            <a:r>
              <a:rPr lang="ru-RU" sz="2000" dirty="0"/>
              <a:t> </a:t>
            </a:r>
            <a:r>
              <a:rPr lang="ru-RU" sz="2000" dirty="0" err="1"/>
              <a:t>an</a:t>
            </a:r>
            <a:r>
              <a:rPr lang="ru-RU" sz="2000" dirty="0"/>
              <a:t> </a:t>
            </a:r>
            <a:r>
              <a:rPr lang="ru-RU" sz="2000" dirty="0" err="1"/>
              <a:t>extremely</a:t>
            </a:r>
            <a:r>
              <a:rPr lang="ru-RU" sz="2000" dirty="0"/>
              <a:t> </a:t>
            </a:r>
            <a:r>
              <a:rPr lang="ru-RU" sz="2000" dirty="0" err="1"/>
              <a:t>uneven</a:t>
            </a:r>
            <a:r>
              <a:rPr lang="ru-RU" sz="2000" dirty="0"/>
              <a:t> </a:t>
            </a:r>
            <a:r>
              <a:rPr lang="ru-RU" sz="2000" dirty="0" err="1"/>
              <a:t>distribution</a:t>
            </a:r>
            <a:r>
              <a:rPr lang="ru-RU" sz="2000" dirty="0"/>
              <a:t> </a:t>
            </a:r>
            <a:r>
              <a:rPr lang="ru-RU" sz="2000" dirty="0" err="1"/>
              <a:t>of</a:t>
            </a:r>
            <a:r>
              <a:rPr lang="ru-RU" sz="2000" dirty="0"/>
              <a:t> </a:t>
            </a:r>
            <a:r>
              <a:rPr lang="ru-RU" sz="2000" dirty="0" err="1"/>
              <a:t>runoff</a:t>
            </a:r>
            <a:r>
              <a:rPr lang="ru-RU" sz="2000" dirty="0"/>
              <a:t>. </a:t>
            </a:r>
            <a:r>
              <a:rPr lang="ru-RU" sz="2000" dirty="0" err="1"/>
              <a:t>This</a:t>
            </a:r>
            <a:r>
              <a:rPr lang="ru-RU" sz="2000" dirty="0"/>
              <a:t> </a:t>
            </a:r>
            <a:r>
              <a:rPr lang="ru-RU" sz="2000" dirty="0" err="1"/>
              <a:t>has</a:t>
            </a:r>
            <a:r>
              <a:rPr lang="ru-RU" sz="2000" dirty="0"/>
              <a:t> a </a:t>
            </a:r>
            <a:r>
              <a:rPr lang="ru-RU" sz="2000" dirty="0" err="1"/>
              <a:t>significant</a:t>
            </a:r>
            <a:r>
              <a:rPr lang="ru-RU" sz="2000" dirty="0"/>
              <a:t> </a:t>
            </a:r>
            <a:r>
              <a:rPr lang="ru-RU" sz="2000" dirty="0" err="1"/>
              <a:t>impact</a:t>
            </a:r>
            <a:r>
              <a:rPr lang="ru-RU" sz="2000" dirty="0"/>
              <a:t> </a:t>
            </a:r>
            <a:r>
              <a:rPr lang="ru-RU" sz="2000" dirty="0" err="1"/>
              <a:t>on</a:t>
            </a:r>
            <a:r>
              <a:rPr lang="ru-RU" sz="2000" dirty="0"/>
              <a:t> </a:t>
            </a:r>
            <a:r>
              <a:rPr lang="ru-RU" sz="2000" dirty="0" err="1"/>
              <a:t>the</a:t>
            </a:r>
            <a:r>
              <a:rPr lang="ru-RU" sz="2000" dirty="0"/>
              <a:t> </a:t>
            </a:r>
            <a:r>
              <a:rPr lang="ru-RU" sz="2000" dirty="0" err="1"/>
              <a:t>electricity</a:t>
            </a:r>
            <a:r>
              <a:rPr lang="ru-RU" sz="2000" dirty="0"/>
              <a:t> </a:t>
            </a:r>
            <a:r>
              <a:rPr lang="ru-RU" sz="2000" dirty="0" err="1"/>
              <a:t>balance</a:t>
            </a:r>
            <a:r>
              <a:rPr lang="ru-RU" sz="2000" dirty="0"/>
              <a:t>: a </a:t>
            </a:r>
            <a:r>
              <a:rPr lang="ru-RU" sz="2000" dirty="0" err="1"/>
              <a:t>surplus</a:t>
            </a:r>
            <a:r>
              <a:rPr lang="ru-RU" sz="2000" dirty="0"/>
              <a:t> </a:t>
            </a:r>
            <a:r>
              <a:rPr lang="ru-RU" sz="2000" dirty="0" err="1"/>
              <a:t>is</a:t>
            </a:r>
            <a:r>
              <a:rPr lang="ru-RU" sz="2000" dirty="0"/>
              <a:t> </a:t>
            </a:r>
            <a:r>
              <a:rPr lang="ru-RU" sz="2000" dirty="0" err="1"/>
              <a:t>created</a:t>
            </a:r>
            <a:r>
              <a:rPr lang="ru-RU" sz="2000" dirty="0"/>
              <a:t> </a:t>
            </a:r>
            <a:r>
              <a:rPr lang="ru-RU" sz="2000" dirty="0" err="1"/>
              <a:t>in</a:t>
            </a:r>
            <a:r>
              <a:rPr lang="ru-RU" sz="2000" dirty="0"/>
              <a:t> </a:t>
            </a:r>
            <a:r>
              <a:rPr lang="ru-RU" sz="2000" dirty="0" err="1"/>
              <a:t>summer</a:t>
            </a:r>
            <a:r>
              <a:rPr lang="ru-RU" sz="2000" dirty="0"/>
              <a:t>, </a:t>
            </a:r>
            <a:r>
              <a:rPr lang="ru-RU" sz="2000" dirty="0" err="1"/>
              <a:t>and</a:t>
            </a:r>
            <a:r>
              <a:rPr lang="ru-RU" sz="2000" dirty="0"/>
              <a:t> a </a:t>
            </a:r>
            <a:r>
              <a:rPr lang="ru-RU" sz="2000" dirty="0" err="1"/>
              <a:t>deficit</a:t>
            </a:r>
            <a:r>
              <a:rPr lang="ru-RU" sz="2000" dirty="0"/>
              <a:t> </a:t>
            </a:r>
            <a:r>
              <a:rPr lang="ru-RU" sz="2000" dirty="0" err="1"/>
              <a:t>in</a:t>
            </a:r>
            <a:r>
              <a:rPr lang="ru-RU" sz="2000" dirty="0"/>
              <a:t> </a:t>
            </a:r>
            <a:r>
              <a:rPr lang="ru-RU" sz="2000" dirty="0" err="1"/>
              <a:t>winter</a:t>
            </a:r>
            <a:r>
              <a:rPr lang="ru-RU" sz="2000" dirty="0"/>
              <a:t>.</a:t>
            </a:r>
          </a:p>
          <a:p>
            <a:pPr marL="342900" indent="-342900">
              <a:buAutoNum type="arabicParenR"/>
            </a:pPr>
            <a:r>
              <a:rPr lang="ru-RU" sz="2000" dirty="0" err="1" smtClean="0"/>
              <a:t>Due</a:t>
            </a:r>
            <a:r>
              <a:rPr lang="ru-RU" sz="2000" dirty="0" smtClean="0"/>
              <a:t> </a:t>
            </a:r>
            <a:r>
              <a:rPr lang="ru-RU" sz="2000" dirty="0" err="1"/>
              <a:t>to</a:t>
            </a:r>
            <a:r>
              <a:rPr lang="ru-RU" sz="2000" dirty="0"/>
              <a:t> </a:t>
            </a:r>
            <a:r>
              <a:rPr lang="ru-RU" sz="2000" dirty="0" err="1"/>
              <a:t>seismic</a:t>
            </a:r>
            <a:r>
              <a:rPr lang="ru-RU" sz="2000" dirty="0"/>
              <a:t> </a:t>
            </a:r>
            <a:r>
              <a:rPr lang="ru-RU" sz="2000" dirty="0" err="1"/>
              <a:t>activity</a:t>
            </a:r>
            <a:r>
              <a:rPr lang="ru-RU" sz="2000" dirty="0"/>
              <a:t> </a:t>
            </a:r>
            <a:r>
              <a:rPr lang="ru-RU" sz="2000" dirty="0" err="1"/>
              <a:t>in</a:t>
            </a:r>
            <a:r>
              <a:rPr lang="ru-RU" sz="2000" dirty="0"/>
              <a:t> </a:t>
            </a:r>
            <a:r>
              <a:rPr lang="ru-RU" sz="2000" dirty="0" err="1"/>
              <a:t>the</a:t>
            </a:r>
            <a:r>
              <a:rPr lang="ru-RU" sz="2000" dirty="0"/>
              <a:t> </a:t>
            </a:r>
            <a:r>
              <a:rPr lang="ru-RU" sz="2000" dirty="0" err="1"/>
              <a:t>region</a:t>
            </a:r>
            <a:r>
              <a:rPr lang="ru-RU" sz="2000" dirty="0"/>
              <a:t>, </a:t>
            </a:r>
            <a:r>
              <a:rPr lang="ru-RU" sz="2000" dirty="0" err="1"/>
              <a:t>there</a:t>
            </a:r>
            <a:r>
              <a:rPr lang="ru-RU" sz="2000" dirty="0"/>
              <a:t> </a:t>
            </a:r>
            <a:r>
              <a:rPr lang="ru-RU" sz="2000" dirty="0" err="1"/>
              <a:t>is</a:t>
            </a:r>
            <a:r>
              <a:rPr lang="ru-RU" sz="2000" dirty="0"/>
              <a:t> a </a:t>
            </a:r>
            <a:r>
              <a:rPr lang="ru-RU" sz="2000" dirty="0" err="1"/>
              <a:t>great</a:t>
            </a:r>
            <a:r>
              <a:rPr lang="ru-RU" sz="2000" dirty="0"/>
              <a:t> </a:t>
            </a:r>
            <a:r>
              <a:rPr lang="ru-RU" sz="2000" dirty="0" err="1"/>
              <a:t>risk</a:t>
            </a:r>
            <a:r>
              <a:rPr lang="ru-RU" sz="2000" dirty="0"/>
              <a:t> </a:t>
            </a:r>
            <a:r>
              <a:rPr lang="ru-RU" sz="2000" dirty="0" err="1"/>
              <a:t>in</a:t>
            </a:r>
            <a:r>
              <a:rPr lang="ru-RU" sz="2000" dirty="0"/>
              <a:t> </a:t>
            </a:r>
            <a:r>
              <a:rPr lang="ru-RU" sz="2000" dirty="0" err="1"/>
              <a:t>the</a:t>
            </a:r>
            <a:r>
              <a:rPr lang="ru-RU" sz="2000" dirty="0"/>
              <a:t> </a:t>
            </a:r>
            <a:r>
              <a:rPr lang="ru-RU" sz="2000" dirty="0" err="1"/>
              <a:t>construction</a:t>
            </a:r>
            <a:r>
              <a:rPr lang="ru-RU" sz="2000" dirty="0"/>
              <a:t> </a:t>
            </a:r>
            <a:r>
              <a:rPr lang="ru-RU" sz="2000" dirty="0" err="1"/>
              <a:t>of</a:t>
            </a:r>
            <a:r>
              <a:rPr lang="ru-RU" sz="2000" dirty="0"/>
              <a:t> </a:t>
            </a:r>
            <a:r>
              <a:rPr lang="ru-RU" sz="2000" dirty="0" err="1"/>
              <a:t>new</a:t>
            </a:r>
            <a:r>
              <a:rPr lang="ru-RU" sz="2000" dirty="0"/>
              <a:t> </a:t>
            </a:r>
            <a:r>
              <a:rPr lang="ru-RU" sz="2000" dirty="0" err="1"/>
              <a:t>nuclear</a:t>
            </a:r>
            <a:r>
              <a:rPr lang="ru-RU" sz="2000" dirty="0"/>
              <a:t> </a:t>
            </a:r>
            <a:r>
              <a:rPr lang="ru-RU" sz="2000" dirty="0" err="1"/>
              <a:t>power</a:t>
            </a:r>
            <a:r>
              <a:rPr lang="ru-RU" sz="2000" dirty="0"/>
              <a:t> </a:t>
            </a:r>
            <a:r>
              <a:rPr lang="ru-RU" sz="2000" dirty="0" err="1"/>
              <a:t>plants</a:t>
            </a:r>
            <a:r>
              <a:rPr lang="ru-RU" sz="2000" dirty="0"/>
              <a:t>.</a:t>
            </a:r>
          </a:p>
          <a:p>
            <a:pPr marL="342900" indent="-342900">
              <a:buAutoNum type="arabicParenR"/>
            </a:pPr>
            <a:r>
              <a:rPr lang="ru-RU" sz="2000" dirty="0"/>
              <a:t> </a:t>
            </a:r>
            <a:r>
              <a:rPr lang="ru-RU" sz="2000" dirty="0" err="1"/>
              <a:t>The</a:t>
            </a:r>
            <a:r>
              <a:rPr lang="ru-RU" sz="2000" dirty="0"/>
              <a:t> </a:t>
            </a:r>
            <a:r>
              <a:rPr lang="ru-RU" sz="2000" dirty="0" err="1"/>
              <a:t>Southern</a:t>
            </a:r>
            <a:r>
              <a:rPr lang="ru-RU" sz="2000" dirty="0"/>
              <a:t> </a:t>
            </a:r>
            <a:r>
              <a:rPr lang="ru-RU" sz="2000" dirty="0" err="1"/>
              <a:t>Federal</a:t>
            </a:r>
            <a:r>
              <a:rPr lang="ru-RU" sz="2000" dirty="0"/>
              <a:t> </a:t>
            </a:r>
            <a:r>
              <a:rPr lang="en-US" sz="2000" dirty="0" smtClean="0"/>
              <a:t>Region</a:t>
            </a:r>
            <a:r>
              <a:rPr lang="ru-RU" sz="2000" dirty="0" smtClean="0"/>
              <a:t> </a:t>
            </a:r>
            <a:r>
              <a:rPr lang="ru-RU" sz="2000" dirty="0" err="1"/>
              <a:t>is</a:t>
            </a:r>
            <a:r>
              <a:rPr lang="ru-RU" sz="2000" dirty="0"/>
              <a:t> </a:t>
            </a:r>
            <a:r>
              <a:rPr lang="ru-RU" sz="2000" dirty="0" err="1"/>
              <a:t>one</a:t>
            </a:r>
            <a:r>
              <a:rPr lang="ru-RU" sz="2000" dirty="0"/>
              <a:t> </a:t>
            </a:r>
            <a:r>
              <a:rPr lang="ru-RU" sz="2000" dirty="0" err="1"/>
              <a:t>of</a:t>
            </a:r>
            <a:r>
              <a:rPr lang="ru-RU" sz="2000" dirty="0"/>
              <a:t> </a:t>
            </a:r>
            <a:r>
              <a:rPr lang="ru-RU" sz="2000" dirty="0" err="1"/>
              <a:t>the</a:t>
            </a:r>
            <a:r>
              <a:rPr lang="ru-RU" sz="2000" dirty="0"/>
              <a:t> </a:t>
            </a:r>
            <a:r>
              <a:rPr lang="ru-RU" sz="2000" dirty="0" err="1"/>
              <a:t>most</a:t>
            </a:r>
            <a:r>
              <a:rPr lang="ru-RU" sz="2000" dirty="0"/>
              <a:t> </a:t>
            </a:r>
            <a:r>
              <a:rPr lang="ru-RU" sz="2000" dirty="0" err="1"/>
              <a:t>promising</a:t>
            </a:r>
            <a:r>
              <a:rPr lang="ru-RU" sz="2000" dirty="0"/>
              <a:t> </a:t>
            </a:r>
            <a:r>
              <a:rPr lang="ru-RU" sz="2000" dirty="0" err="1"/>
              <a:t>regions</a:t>
            </a:r>
            <a:r>
              <a:rPr lang="ru-RU" sz="2000" dirty="0"/>
              <a:t> </a:t>
            </a:r>
            <a:r>
              <a:rPr lang="ru-RU" sz="2000" dirty="0" err="1"/>
              <a:t>of</a:t>
            </a:r>
            <a:r>
              <a:rPr lang="ru-RU" sz="2000" dirty="0"/>
              <a:t> </a:t>
            </a:r>
            <a:r>
              <a:rPr lang="ru-RU" sz="2000" dirty="0" err="1"/>
              <a:t>Russia</a:t>
            </a:r>
            <a:r>
              <a:rPr lang="ru-RU" sz="2000" dirty="0"/>
              <a:t> </a:t>
            </a:r>
            <a:r>
              <a:rPr lang="ru-RU" sz="2000" dirty="0" err="1"/>
              <a:t>for</a:t>
            </a:r>
            <a:r>
              <a:rPr lang="ru-RU" sz="2000" dirty="0"/>
              <a:t> </a:t>
            </a:r>
            <a:r>
              <a:rPr lang="ru-RU" sz="2000" dirty="0" err="1"/>
              <a:t>the</a:t>
            </a:r>
            <a:r>
              <a:rPr lang="ru-RU" sz="2000" dirty="0"/>
              <a:t> </a:t>
            </a:r>
            <a:r>
              <a:rPr lang="ru-RU" sz="2000" dirty="0" err="1"/>
              <a:t>development</a:t>
            </a:r>
            <a:r>
              <a:rPr lang="ru-RU" sz="2000" dirty="0"/>
              <a:t> </a:t>
            </a:r>
            <a:r>
              <a:rPr lang="ru-RU" sz="2000" dirty="0" err="1"/>
              <a:t>of</a:t>
            </a:r>
            <a:r>
              <a:rPr lang="ru-RU" sz="2000" dirty="0"/>
              <a:t> </a:t>
            </a:r>
            <a:r>
              <a:rPr lang="ru-RU" sz="2000" dirty="0" err="1"/>
              <a:t>solar</a:t>
            </a:r>
            <a:r>
              <a:rPr lang="ru-RU" sz="2000" dirty="0"/>
              <a:t> </a:t>
            </a:r>
            <a:r>
              <a:rPr lang="ru-RU" sz="2000" dirty="0" err="1"/>
              <a:t>energy</a:t>
            </a:r>
            <a:r>
              <a:rPr lang="ru-RU" sz="2000" dirty="0"/>
              <a:t>. </a:t>
            </a:r>
            <a:r>
              <a:rPr lang="ru-RU" sz="2000" dirty="0" err="1"/>
              <a:t>Here</a:t>
            </a:r>
            <a:r>
              <a:rPr lang="ru-RU" sz="2000" dirty="0"/>
              <a:t> </a:t>
            </a:r>
            <a:r>
              <a:rPr lang="ru-RU" sz="2000" dirty="0" err="1"/>
              <a:t>the</a:t>
            </a:r>
            <a:r>
              <a:rPr lang="ru-RU" sz="2000" dirty="0"/>
              <a:t> </a:t>
            </a:r>
            <a:r>
              <a:rPr lang="ru-RU" sz="2000" dirty="0" err="1"/>
              <a:t>number</a:t>
            </a:r>
            <a:r>
              <a:rPr lang="ru-RU" sz="2000" dirty="0"/>
              <a:t> </a:t>
            </a:r>
            <a:r>
              <a:rPr lang="ru-RU" sz="2000" dirty="0" err="1"/>
              <a:t>of</a:t>
            </a:r>
            <a:r>
              <a:rPr lang="ru-RU" sz="2000" dirty="0"/>
              <a:t> </a:t>
            </a:r>
            <a:r>
              <a:rPr lang="ru-RU" sz="2000" dirty="0" err="1"/>
              <a:t>sunny</a:t>
            </a:r>
            <a:r>
              <a:rPr lang="ru-RU" sz="2000" dirty="0"/>
              <a:t> </a:t>
            </a:r>
            <a:r>
              <a:rPr lang="ru-RU" sz="2000" dirty="0" err="1"/>
              <a:t>days</a:t>
            </a:r>
            <a:r>
              <a:rPr lang="ru-RU" sz="2000" dirty="0"/>
              <a:t> </a:t>
            </a:r>
            <a:r>
              <a:rPr lang="ru-RU" sz="2000" dirty="0" err="1"/>
              <a:t>varies</a:t>
            </a:r>
            <a:r>
              <a:rPr lang="ru-RU" sz="2000" dirty="0"/>
              <a:t> </a:t>
            </a:r>
            <a:r>
              <a:rPr lang="ru-RU" sz="2000" dirty="0" err="1"/>
              <a:t>from</a:t>
            </a:r>
            <a:r>
              <a:rPr lang="ru-RU" sz="2000" dirty="0"/>
              <a:t> 150 </a:t>
            </a:r>
            <a:r>
              <a:rPr lang="ru-RU" sz="2000" dirty="0" err="1"/>
              <a:t>to</a:t>
            </a:r>
            <a:r>
              <a:rPr lang="ru-RU" sz="2000" dirty="0"/>
              <a:t> 300 </a:t>
            </a:r>
            <a:r>
              <a:rPr lang="ru-RU" sz="2000" dirty="0" err="1"/>
              <a:t>days</a:t>
            </a:r>
            <a:r>
              <a:rPr lang="ru-RU" sz="2000" dirty="0"/>
              <a:t> </a:t>
            </a:r>
            <a:r>
              <a:rPr lang="ru-RU" sz="2000" dirty="0" err="1"/>
              <a:t>during</a:t>
            </a:r>
            <a:r>
              <a:rPr lang="ru-RU" sz="2000" dirty="0"/>
              <a:t> </a:t>
            </a:r>
            <a:r>
              <a:rPr lang="ru-RU" sz="2000" dirty="0" err="1"/>
              <a:t>the</a:t>
            </a:r>
            <a:r>
              <a:rPr lang="ru-RU" sz="2000" dirty="0"/>
              <a:t> </a:t>
            </a:r>
            <a:r>
              <a:rPr lang="ru-RU" sz="2000" dirty="0" err="1"/>
              <a:t>year</a:t>
            </a:r>
            <a:r>
              <a:rPr lang="ru-RU" sz="2000" dirty="0"/>
              <a:t>.</a:t>
            </a:r>
          </a:p>
          <a:p>
            <a:pPr marL="342900" indent="-342900">
              <a:buAutoNum type="arabicParenR"/>
            </a:pPr>
            <a:r>
              <a:rPr lang="en-US" sz="2000" dirty="0" smtClean="0"/>
              <a:t>T</a:t>
            </a:r>
            <a:r>
              <a:rPr lang="ru-RU" sz="2000" dirty="0" err="1" smtClean="0"/>
              <a:t>he</a:t>
            </a:r>
            <a:r>
              <a:rPr lang="ru-RU" sz="2000" dirty="0" smtClean="0"/>
              <a:t> </a:t>
            </a:r>
            <a:r>
              <a:rPr lang="ru-RU" sz="2000" dirty="0" err="1"/>
              <a:t>average</a:t>
            </a:r>
            <a:r>
              <a:rPr lang="ru-RU" sz="2000" dirty="0"/>
              <a:t> </a:t>
            </a:r>
            <a:r>
              <a:rPr lang="ru-RU" sz="2000" dirty="0" err="1"/>
              <a:t>wind</a:t>
            </a:r>
            <a:r>
              <a:rPr lang="ru-RU" sz="2000" dirty="0"/>
              <a:t> </a:t>
            </a:r>
            <a:r>
              <a:rPr lang="ru-RU" sz="2000" dirty="0" err="1" smtClean="0"/>
              <a:t>speed</a:t>
            </a:r>
            <a:r>
              <a:rPr lang="en-US" sz="2000" dirty="0" smtClean="0"/>
              <a:t> here</a:t>
            </a:r>
            <a:r>
              <a:rPr lang="ru-RU" sz="2000" dirty="0" smtClean="0"/>
              <a:t> </a:t>
            </a:r>
            <a:r>
              <a:rPr lang="ru-RU" sz="2000" dirty="0" err="1"/>
              <a:t>is</a:t>
            </a:r>
            <a:r>
              <a:rPr lang="ru-RU" sz="2000" dirty="0"/>
              <a:t> </a:t>
            </a:r>
            <a:r>
              <a:rPr lang="ru-RU" sz="2000" dirty="0" err="1"/>
              <a:t>about</a:t>
            </a:r>
            <a:r>
              <a:rPr lang="ru-RU" sz="2000" dirty="0"/>
              <a:t> 4 m/s, </a:t>
            </a:r>
            <a:r>
              <a:rPr lang="ru-RU" sz="2000" dirty="0" err="1"/>
              <a:t>and</a:t>
            </a:r>
            <a:r>
              <a:rPr lang="ru-RU" sz="2000" dirty="0"/>
              <a:t> </a:t>
            </a:r>
            <a:r>
              <a:rPr lang="ru-RU" sz="2000" dirty="0" err="1"/>
              <a:t>in</a:t>
            </a:r>
            <a:r>
              <a:rPr lang="ru-RU" sz="2000" dirty="0"/>
              <a:t> </a:t>
            </a:r>
            <a:r>
              <a:rPr lang="ru-RU" sz="2000" dirty="0" err="1"/>
              <a:t>the</a:t>
            </a:r>
            <a:r>
              <a:rPr lang="ru-RU" sz="2000" dirty="0"/>
              <a:t> </a:t>
            </a:r>
            <a:r>
              <a:rPr lang="ru-RU" sz="2000" dirty="0" err="1"/>
              <a:t>Krasnodar</a:t>
            </a:r>
            <a:r>
              <a:rPr lang="ru-RU" sz="2000" dirty="0"/>
              <a:t> </a:t>
            </a:r>
            <a:r>
              <a:rPr lang="en-US" sz="2000" dirty="0" smtClean="0"/>
              <a:t>region</a:t>
            </a:r>
            <a:r>
              <a:rPr lang="ru-RU" sz="2000" dirty="0" smtClean="0"/>
              <a:t> </a:t>
            </a:r>
            <a:r>
              <a:rPr lang="ru-RU" sz="2000" dirty="0" err="1"/>
              <a:t>it</a:t>
            </a:r>
            <a:r>
              <a:rPr lang="ru-RU" sz="2000" dirty="0"/>
              <a:t> </a:t>
            </a:r>
            <a:r>
              <a:rPr lang="ru-RU" sz="2000" dirty="0" err="1"/>
              <a:t>can</a:t>
            </a:r>
            <a:r>
              <a:rPr lang="ru-RU" sz="2000" dirty="0"/>
              <a:t> </a:t>
            </a:r>
            <a:r>
              <a:rPr lang="ru-RU" sz="2000" dirty="0" err="1"/>
              <a:t>reach</a:t>
            </a:r>
            <a:r>
              <a:rPr lang="ru-RU" sz="2000" dirty="0"/>
              <a:t> 44 m/s, </a:t>
            </a:r>
            <a:r>
              <a:rPr lang="ru-RU" sz="2000" dirty="0" err="1"/>
              <a:t>which</a:t>
            </a:r>
            <a:r>
              <a:rPr lang="ru-RU" sz="2000" dirty="0"/>
              <a:t> </a:t>
            </a:r>
            <a:r>
              <a:rPr lang="ru-RU" sz="2000" dirty="0" err="1"/>
              <a:t>contributes</a:t>
            </a:r>
            <a:r>
              <a:rPr lang="ru-RU" sz="2000" dirty="0"/>
              <a:t> </a:t>
            </a:r>
            <a:r>
              <a:rPr lang="ru-RU" sz="2000" dirty="0" err="1"/>
              <a:t>to</a:t>
            </a:r>
            <a:r>
              <a:rPr lang="ru-RU" sz="2000" dirty="0"/>
              <a:t> </a:t>
            </a:r>
            <a:r>
              <a:rPr lang="ru-RU" sz="2000" dirty="0" err="1"/>
              <a:t>the</a:t>
            </a:r>
            <a:r>
              <a:rPr lang="ru-RU" sz="2000" dirty="0"/>
              <a:t> </a:t>
            </a:r>
            <a:r>
              <a:rPr lang="ru-RU" sz="2000" dirty="0" err="1"/>
              <a:t>development</a:t>
            </a:r>
            <a:r>
              <a:rPr lang="ru-RU" sz="2000" dirty="0"/>
              <a:t> </a:t>
            </a:r>
            <a:r>
              <a:rPr lang="ru-RU" sz="2000" dirty="0" err="1"/>
              <a:t>of</a:t>
            </a:r>
            <a:r>
              <a:rPr lang="ru-RU" sz="2000" dirty="0"/>
              <a:t> </a:t>
            </a:r>
            <a:r>
              <a:rPr lang="ru-RU" sz="2000" dirty="0" err="1"/>
              <a:t>wind</a:t>
            </a:r>
            <a:r>
              <a:rPr lang="ru-RU" sz="2000" dirty="0"/>
              <a:t> </a:t>
            </a:r>
            <a:r>
              <a:rPr lang="ru-RU" sz="2000" dirty="0" err="1"/>
              <a:t>energy</a:t>
            </a:r>
            <a:r>
              <a:rPr lang="ru-RU" sz="2000" dirty="0"/>
              <a:t>.</a:t>
            </a:r>
          </a:p>
        </p:txBody>
      </p:sp>
    </p:spTree>
    <p:extLst>
      <p:ext uri="{BB962C8B-B14F-4D97-AF65-F5344CB8AC3E}">
        <p14:creationId xmlns="" xmlns:p14="http://schemas.microsoft.com/office/powerpoint/2010/main" val="2960448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C8A23F6-A50F-442D-8DB6-8355D8FDF4BB}"/>
              </a:ext>
            </a:extLst>
          </p:cNvPr>
          <p:cNvSpPr>
            <a:spLocks noGrp="1"/>
          </p:cNvSpPr>
          <p:nvPr>
            <p:ph type="title"/>
          </p:nvPr>
        </p:nvSpPr>
        <p:spPr/>
        <p:txBody>
          <a:bodyPr/>
          <a:lstStyle/>
          <a:p>
            <a:r>
              <a:rPr lang="en-US" dirty="0"/>
              <a:t>Development trends</a:t>
            </a:r>
            <a:endParaRPr lang="ru-RU" dirty="0"/>
          </a:p>
        </p:txBody>
      </p:sp>
      <p:sp>
        <p:nvSpPr>
          <p:cNvPr id="3" name="Объект 2">
            <a:extLst>
              <a:ext uri="{FF2B5EF4-FFF2-40B4-BE49-F238E27FC236}">
                <a16:creationId xmlns="" xmlns:a16="http://schemas.microsoft.com/office/drawing/2014/main" id="{0E581889-BFD6-46E9-B0B6-9A60FADFCF19}"/>
              </a:ext>
            </a:extLst>
          </p:cNvPr>
          <p:cNvSpPr>
            <a:spLocks noGrp="1"/>
          </p:cNvSpPr>
          <p:nvPr>
            <p:ph idx="1"/>
          </p:nvPr>
        </p:nvSpPr>
        <p:spPr>
          <a:xfrm>
            <a:off x="680321" y="2049006"/>
            <a:ext cx="9613861" cy="3599316"/>
          </a:xfrm>
        </p:spPr>
        <p:txBody>
          <a:bodyPr/>
          <a:lstStyle/>
          <a:p>
            <a:r>
              <a:rPr lang="en-US" dirty="0"/>
              <a:t>Currently, the main development trend is the introduction of new equipment and technologies in the production of electricity. A very important role in the development of the region will be played by solar power plants under construction, which have high efficiency in a sunny area. It is also planned to build new nuclear power plants and wind turbines.</a:t>
            </a:r>
            <a:endParaRPr lang="ru-RU" dirty="0"/>
          </a:p>
        </p:txBody>
      </p:sp>
      <p:pic>
        <p:nvPicPr>
          <p:cNvPr id="2050" name="Picture 2">
            <a:extLst>
              <a:ext uri="{FF2B5EF4-FFF2-40B4-BE49-F238E27FC236}">
                <a16:creationId xmlns="" xmlns:a16="http://schemas.microsoft.com/office/drawing/2014/main" id="{AAF92693-DBE1-485C-9768-ACC722E1B13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27366" y="3848664"/>
            <a:ext cx="3766816" cy="2826254"/>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a:extLst>
              <a:ext uri="{FF2B5EF4-FFF2-40B4-BE49-F238E27FC236}">
                <a16:creationId xmlns="" xmlns:a16="http://schemas.microsoft.com/office/drawing/2014/main" id="{271D3903-56A3-4ADD-9D47-B084C830C34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33807" y="4420999"/>
            <a:ext cx="4052358" cy="200943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217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F5033D-84CD-4754-949D-CAA6A829FE98}"/>
              </a:ext>
            </a:extLst>
          </p:cNvPr>
          <p:cNvSpPr>
            <a:spLocks noGrp="1"/>
          </p:cNvSpPr>
          <p:nvPr>
            <p:ph type="title"/>
          </p:nvPr>
        </p:nvSpPr>
        <p:spPr/>
        <p:txBody>
          <a:bodyPr/>
          <a:lstStyle/>
          <a:p>
            <a:r>
              <a:rPr lang="en-US" dirty="0"/>
              <a:t>Renewable and non-renewable energy sources</a:t>
            </a:r>
            <a:endParaRPr lang="ru-RU" dirty="0"/>
          </a:p>
        </p:txBody>
      </p:sp>
      <p:sp>
        <p:nvSpPr>
          <p:cNvPr id="3" name="Объект 2">
            <a:extLst>
              <a:ext uri="{FF2B5EF4-FFF2-40B4-BE49-F238E27FC236}">
                <a16:creationId xmlns="" xmlns:a16="http://schemas.microsoft.com/office/drawing/2014/main" id="{52330B49-0E3E-4C78-9998-4F7B08A087F3}"/>
              </a:ext>
            </a:extLst>
          </p:cNvPr>
          <p:cNvSpPr>
            <a:spLocks noGrp="1"/>
          </p:cNvSpPr>
          <p:nvPr>
            <p:ph idx="1"/>
          </p:nvPr>
        </p:nvSpPr>
        <p:spPr/>
        <p:txBody>
          <a:bodyPr/>
          <a:lstStyle/>
          <a:p>
            <a:r>
              <a:rPr lang="en-US" dirty="0"/>
              <a:t>Currently, non-renewable energy sources such as coal and natural gas are mainly used in the region. Power plants using the flow of water to create electricity are also actively used. In the future, it is planned to use renewable sources such as solar and wind, but unfortunately now the technologies necessary for this are too expensive.</a:t>
            </a:r>
            <a:endParaRPr lang="ru-RU" dirty="0"/>
          </a:p>
        </p:txBody>
      </p:sp>
      <p:pic>
        <p:nvPicPr>
          <p:cNvPr id="3074" name="Picture 2">
            <a:extLst>
              <a:ext uri="{FF2B5EF4-FFF2-40B4-BE49-F238E27FC236}">
                <a16:creationId xmlns="" xmlns:a16="http://schemas.microsoft.com/office/drawing/2014/main" id="{E0C99145-F2CD-4039-9F99-3887E60ABA5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0321" y="4368798"/>
            <a:ext cx="3365500" cy="2243667"/>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a:extLst>
              <a:ext uri="{FF2B5EF4-FFF2-40B4-BE49-F238E27FC236}">
                <a16:creationId xmlns="" xmlns:a16="http://schemas.microsoft.com/office/drawing/2014/main" id="{7219E837-AD93-467F-BC6E-D34ED1B8E10F}"/>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0" y="4140198"/>
            <a:ext cx="3878154" cy="25484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02238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Estimation of required amount of energy</a:t>
            </a:r>
            <a:endParaRPr lang="ru-RU" dirty="0"/>
          </a:p>
        </p:txBody>
      </p:sp>
      <p:pic>
        <p:nvPicPr>
          <p:cNvPr id="3073" name="Picture 1" descr="D:\Downloads\Tmp\EG2Tv_departs_from_Begovaya_platform.jpg"/>
          <p:cNvPicPr>
            <a:picLocks noChangeAspect="1" noChangeArrowheads="1"/>
          </p:cNvPicPr>
          <p:nvPr/>
        </p:nvPicPr>
        <p:blipFill>
          <a:blip r:embed="rId2" cstate="print"/>
          <a:srcRect/>
          <a:stretch>
            <a:fillRect/>
          </a:stretch>
        </p:blipFill>
        <p:spPr bwMode="auto">
          <a:xfrm>
            <a:off x="477898" y="2805345"/>
            <a:ext cx="4340225" cy="2787588"/>
          </a:xfrm>
          <a:prstGeom prst="rect">
            <a:avLst/>
          </a:prstGeom>
          <a:noFill/>
        </p:spPr>
      </p:pic>
      <p:pic>
        <p:nvPicPr>
          <p:cNvPr id="3074" name="Picture 2" descr="D:\Downloads\Tmp\KamAZ-6282_electric_buses_delivered_2019-07.jpg"/>
          <p:cNvPicPr>
            <a:picLocks noChangeAspect="1" noChangeArrowheads="1"/>
          </p:cNvPicPr>
          <p:nvPr/>
        </p:nvPicPr>
        <p:blipFill>
          <a:blip r:embed="rId3"/>
          <a:srcRect/>
          <a:stretch>
            <a:fillRect/>
          </a:stretch>
        </p:blipFill>
        <p:spPr bwMode="auto">
          <a:xfrm>
            <a:off x="5672399" y="2800504"/>
            <a:ext cx="5548976" cy="2774488"/>
          </a:xfrm>
          <a:prstGeom prst="rect">
            <a:avLst/>
          </a:prstGeom>
          <a:noFill/>
        </p:spPr>
      </p:pic>
    </p:spTree>
  </p:cSld>
  <p:clrMapOvr>
    <a:masterClrMapping/>
  </p:clrMapOvr>
</p:sld>
</file>

<file path=ppt/theme/theme1.xml><?xml version="1.0" encoding="utf-8"?>
<a:theme xmlns:a="http://schemas.openxmlformats.org/drawingml/2006/main" name="Берлин">
  <a:themeElements>
    <a:clrScheme name="Берлин">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Берлин">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Берлин">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TM04033917[[fn=Берлин]]</Template>
  <TotalTime>0</TotalTime>
  <Words>629</Words>
  <Application>Microsoft Office PowerPoint</Application>
  <PresentationFormat>Произвольный</PresentationFormat>
  <Paragraphs>36</Paragraphs>
  <Slides>13</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13</vt:i4>
      </vt:variant>
    </vt:vector>
  </HeadingPairs>
  <TitlesOfParts>
    <vt:vector size="14" baseType="lpstr">
      <vt:lpstr>Берлин</vt:lpstr>
      <vt:lpstr>Southern Russia: Transportation Hub</vt:lpstr>
      <vt:lpstr>Energy production systems</vt:lpstr>
      <vt:lpstr>Energy production map</vt:lpstr>
      <vt:lpstr>Слайд 4</vt:lpstr>
      <vt:lpstr>Сlimate and geographic location</vt:lpstr>
      <vt:lpstr>Слайд 6</vt:lpstr>
      <vt:lpstr>Development trends</vt:lpstr>
      <vt:lpstr>Renewable and non-renewable energy sources</vt:lpstr>
      <vt:lpstr>Estimation of required amount of energy</vt:lpstr>
      <vt:lpstr>Moscow transport system energy consuming</vt:lpstr>
      <vt:lpstr>But Moscow transport system is really giant…</vt:lpstr>
      <vt:lpstr>And we are building only one transport hub…</vt:lpstr>
      <vt:lpstr>Слайд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Артём Новосёлов</dc:creator>
  <cp:lastModifiedBy>Igorek</cp:lastModifiedBy>
  <cp:revision>30</cp:revision>
  <dcterms:created xsi:type="dcterms:W3CDTF">2022-10-19T16:26:00Z</dcterms:created>
  <dcterms:modified xsi:type="dcterms:W3CDTF">2022-10-19T23:14:42Z</dcterms:modified>
</cp:coreProperties>
</file>